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534E-DDCB-4A08-B416-538FF75D876B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A5D5-E2D9-4074-87A0-153859ECB1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2658-303B-4372-9007-66B15DE50773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EAD0-57E5-4429-857E-73138A4EC97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C46A-FF64-4296-9388-25742424F840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C559-4E48-4CE7-BB11-6C94F17C30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0C18-4486-429B-A278-FCCF064AA23E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F55D-9CF2-46D0-B23D-1F04E31204D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7B27-1C72-4DE4-B598-EE8B4F460269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1E29-E021-4560-922D-9E7AFBF009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4CE0-D05B-448F-B63D-F3A1099C8031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6FA05-68C1-4550-AE37-961A9A7CD5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0F34-10FA-4BC2-B43E-C5CC8496E5B4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1813-75CA-4895-AEC8-7939469488E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361C-A31A-4519-BD35-F802288398E7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6A5F-29B5-4E98-9F32-11B5CB475D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62BC-B0E3-4E1B-9F7A-00D6D5C334D0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4A7F-1DB4-429C-B729-E075E0BAD28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FB78-9207-41C9-A262-0FD1E71D02EC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977A-6CE3-43AA-AA98-644A856505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B83E-59AD-4D61-B7A1-263BF9041A29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32F4-CA73-4BA9-B961-8A8F558A996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C8E7B-BF14-43EB-B765-3C91B77CA3F6}" type="datetimeFigureOut">
              <a:rPr lang="uk-UA"/>
              <a:pPr>
                <a:defRPr/>
              </a:pPr>
              <a:t>19.05.2015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98BD9-093E-4EA8-9917-2B414A2EFB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</a:rPr>
              <a:t>Генетическое предпринимательство американских университетов</a:t>
            </a:r>
            <a:endParaRPr lang="uk-U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течение 1970, 1980 и 1990-х годов Стэнфорд продолжал на­ращивать собственную финансовую базу, догоняя Гарвард, </a:t>
            </a:r>
            <a:r>
              <a:rPr lang="ru-RU" dirty="0" err="1"/>
              <a:t>Йель</a:t>
            </a:r>
            <a:r>
              <a:rPr lang="ru-RU" dirty="0"/>
              <a:t> и </a:t>
            </a:r>
            <a:r>
              <a:rPr lang="ru-RU" dirty="0" err="1"/>
              <a:t>Принстон</a:t>
            </a:r>
            <a:r>
              <a:rPr lang="ru-RU" dirty="0"/>
              <a:t> по сумме вкладов и пожертвований выпускников наравне с финансовой поддержкой большого числа федераль­ных агентств и даже еще большего числа частных компаний. Его способность к созданию предприятий все </a:t>
            </a:r>
            <a:r>
              <a:rPr lang="ru-RU" dirty="0" smtClean="0"/>
              <a:t>росла.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американском контексте, где небольшие молодые компании должны укрупняться, чтобы выжить в конкурентной борьбе, новые отпочковавшиеся ком­пании, которые начинают с двумя или тремя сотрудниками, не заканчивают на полудюжине или дюжине. Успех во многом зависел от превращения маленькой фирмы в среднюю и </a:t>
            </a:r>
            <a:r>
              <a:rPr lang="ru-RU" dirty="0" smtClean="0"/>
              <a:t>боль</a:t>
            </a:r>
            <a:r>
              <a:rPr lang="ru-RU" dirty="0"/>
              <a:t>шую — и по возможности огромную. В число </a:t>
            </a:r>
            <a:r>
              <a:rPr lang="ru-RU" dirty="0" err="1"/>
              <a:t>стэнфордских</a:t>
            </a:r>
            <a:r>
              <a:rPr lang="ru-RU" dirty="0"/>
              <a:t> фи­лиалов входят такие компании, как </a:t>
            </a:r>
            <a:r>
              <a:rPr lang="en-US" dirty="0"/>
              <a:t>Sun Microsystems</a:t>
            </a:r>
            <a:r>
              <a:rPr lang="ru-RU" dirty="0"/>
              <a:t>, </a:t>
            </a:r>
            <a:r>
              <a:rPr lang="en-US" dirty="0"/>
              <a:t>Netscape</a:t>
            </a:r>
            <a:r>
              <a:rPr lang="ru-RU" dirty="0"/>
              <a:t>, </a:t>
            </a:r>
            <a:r>
              <a:rPr lang="en-US" dirty="0"/>
              <a:t>Cisco Systems </a:t>
            </a:r>
            <a:r>
              <a:rPr lang="ru-RU" dirty="0"/>
              <a:t>и </a:t>
            </a:r>
            <a:r>
              <a:rPr lang="en-US" dirty="0"/>
              <a:t>Yahoo</a:t>
            </a:r>
            <a:r>
              <a:rPr lang="ru-RU" dirty="0" smtClean="0"/>
              <a:t>!.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Научно-технологическая </a:t>
            </a:r>
            <a:r>
              <a:rPr lang="ru-RU" dirty="0"/>
              <a:t>часть </a:t>
            </a:r>
            <a:r>
              <a:rPr lang="ru-RU" dirty="0" err="1"/>
              <a:t>стэнфордского</a:t>
            </a:r>
            <a:r>
              <a:rPr lang="ru-RU" dirty="0"/>
              <a:t> кампуса стала оранже­реей для технологических венчурных программ и предпри­нимательских сил, развиваемых как снизу вверх, так и сверху вниз — и была открыта для участников из внешних фирм, вклю­чая венчурных капиталистов, юристов и предпринимателей-выпускников, а также «вернувшихся представителей акаде­мического персонала», которые успели поработать в бизнесе.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Открытость </a:t>
            </a:r>
            <a:r>
              <a:rPr lang="ru-RU" dirty="0"/>
              <a:t>и распространенная в долине «всеядность» стали ее характерными чертами. Кампус был загружен персональными и организационными ролевыми моделями предпринимательской деятельности. В инженерной школе (где обучалась одна пятая всех студентов преддипломного уровня!) даже существовал ло­зунг</a:t>
            </a:r>
            <a:r>
              <a:rPr lang="ru-RU" b="1" dirty="0">
                <a:solidFill>
                  <a:srgbClr val="FF0000"/>
                </a:solidFill>
              </a:rPr>
              <a:t>: «Если хочешь стать инженером, поступай в МТИ; если хо­чешь стать предпринимателем, поступай в </a:t>
            </a:r>
            <a:r>
              <a:rPr lang="ru-RU" b="1" dirty="0" smtClean="0">
                <a:solidFill>
                  <a:srgbClr val="FF0000"/>
                </a:solidFill>
              </a:rPr>
              <a:t>Стэнфорд».</a:t>
            </a:r>
            <a:endParaRPr lang="uk-U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6262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Стэнфорд </a:t>
            </a:r>
            <a:r>
              <a:rPr lang="ru-RU" dirty="0"/>
              <a:t>хотел быть чем-то гораздо большим, нежели просто ведущим техническим университетом — он хотел быть ведущим частным университетом, предоставляющим высшее образование по всем возможным направлениям, вторым Гарвар­дом.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Он </a:t>
            </a:r>
            <a:r>
              <a:rPr lang="ru-RU" dirty="0"/>
              <a:t>направил свой растущий доход на достижение высшего национального статуса в области гуманитарных, социальных и естественных наук, в искусстве и в таких крупных высших про­фессиональных областях, как медицина, юриспруденция, бизнес и педагогика.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Стэнфорд </a:t>
            </a:r>
            <a:r>
              <a:rPr lang="ru-RU" dirty="0"/>
              <a:t>перенял от Гарварда жесткое отношение к приему на работу, чтобы добиться высокого качества работы преподавателей (и студентов), пока в 1990 году он не был назван наравне с Гарвардом и Беркли одним из трех ведущих универси­тетов. 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60350"/>
            <a:ext cx="8856662" cy="640873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Стэнфорд также осуществлял управление взаимодействи­ем финансовых ресурсов, вкладывая значительные суммы де­нег из частных источников в строительство исследовательских учреждений, которые в свою очередь привлекали федеральные доллары.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Действуя </a:t>
            </a:r>
            <a:r>
              <a:rPr lang="ru-RU" dirty="0"/>
              <a:t>широкомасштабно, он поддерживал не при­носящие дохода университетские предприятия за счет прибыли с доходных, направляя денежные потоки с междисциплинарной периферии и из нескольких ключевых отделений в те многочис­ленные отделения, которые нуждались в средствах сверх того, что зарабатывали сами.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115888"/>
            <a:ext cx="9251950" cy="66262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2000 году Стэнфорд опубликовал дан­ные, которые объединяли показатели Гарварда и МТИ. </a:t>
            </a:r>
            <a:r>
              <a:rPr lang="ru-RU" b="1" dirty="0">
                <a:solidFill>
                  <a:srgbClr val="FF0000"/>
                </a:solidFill>
              </a:rPr>
              <a:t>Всего в Стэнфорде обучались 18 000 студентов, в Гарварде — 24 000 и Массачусетсе — 10 000. </a:t>
            </a:r>
            <a:r>
              <a:rPr lang="ru-RU" dirty="0"/>
              <a:t>Во всех трех вузах обучалось примерно 40% студентов преддипломного уровня высшего образования, 60% последипломного уровня; число ежегодно присуждаемых докторских степеней составляло примерно 600, как и в Гарвар­де (1-е и 2-е места среди частных университетов) и превышало соответствующую цифру в Массачусетском технологическом институте (примерно 400 степеней).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Общее </a:t>
            </a:r>
            <a:r>
              <a:rPr lang="ru-RU" dirty="0"/>
              <a:t>же число </a:t>
            </a:r>
            <a:r>
              <a:rPr lang="ru-RU" dirty="0" err="1"/>
              <a:t>постдо­ков</a:t>
            </a:r>
            <a:r>
              <a:rPr lang="ru-RU" dirty="0"/>
              <a:t> в Стэнфорде превысило 1200, по этому показателю он был вторым после Гарварда с его невероятным числом </a:t>
            </a:r>
            <a:r>
              <a:rPr lang="ru-RU" dirty="0" err="1"/>
              <a:t>постдоков</a:t>
            </a:r>
            <a:r>
              <a:rPr lang="ru-RU" dirty="0"/>
              <a:t> (3300) и в два раза превосходящим МТИ (500). Гарвард, Стэн­форд и МТИ заняли 1, 2 и 3-е места соответственно по числу своих преподавателей среди членов национальной академии;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Общий </a:t>
            </a:r>
            <a:r>
              <a:rPr lang="ru-RU" dirty="0"/>
              <a:t>объем исследовательских фондов Стэнфорда достиг 400 миллионов долларов в сравнении с таким же объемом в МТИ, и на 100 миллионов превысил соответствующий пока­затель Гарварда. Доход от ежегодной частной поддержки вы­вел теперь Стэнфорд на 1-е место (около 600 миллионов) по сравнению с Гарвардом (примерно 500 миллионов) и МТИ (240 миллионов), и после резкого роста на фондовой бирже 1980-1990-х годов достиг 8,6 миллиарда долларов, ставя </a:t>
            </a:r>
            <a:r>
              <a:rPr lang="ru-RU" dirty="0" smtClean="0"/>
              <a:t>Стэн</a:t>
            </a:r>
            <a:r>
              <a:rPr lang="ru-RU" dirty="0"/>
              <a:t>форд на 3-е место в пятерке лидеров: Гарвард, </a:t>
            </a:r>
            <a:r>
              <a:rPr lang="ru-RU" dirty="0" err="1"/>
              <a:t>Йель</a:t>
            </a:r>
            <a:r>
              <a:rPr lang="ru-RU" dirty="0"/>
              <a:t>, Стэнфорд, </a:t>
            </a:r>
            <a:r>
              <a:rPr lang="ru-RU" dirty="0" err="1"/>
              <a:t>Принстон</a:t>
            </a:r>
            <a:r>
              <a:rPr lang="ru-RU" dirty="0"/>
              <a:t> и </a:t>
            </a:r>
            <a:r>
              <a:rPr lang="ru-RU" dirty="0" smtClean="0"/>
              <a:t>МТИ.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88913"/>
            <a:ext cx="8928100" cy="66690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 протяжении второй половины </a:t>
            </a:r>
            <a:r>
              <a:rPr lang="en-US" dirty="0"/>
              <a:t>XX </a:t>
            </a:r>
            <a:r>
              <a:rPr lang="ru-RU" dirty="0"/>
              <a:t>века Стэнфорд был не только университетом, который основал Кремниевую долину, но и </a:t>
            </a:r>
            <a:r>
              <a:rPr lang="ru-RU" b="1" dirty="0">
                <a:solidFill>
                  <a:srgbClr val="FF0000"/>
                </a:solidFill>
              </a:rPr>
              <a:t>университетом, который выработал внутреннюю органи­зационную способность получать деньги на основе своих до­стижений</a:t>
            </a:r>
            <a:r>
              <a:rPr lang="ru-RU" dirty="0"/>
              <a:t>. Его развитие демонстрирует и другой яркий пример тех элементов и видов динамики, которые я вывел на основе изучения европейских </a:t>
            </a:r>
            <a:r>
              <a:rPr lang="ru-RU" dirty="0" err="1"/>
              <a:t>проактивных</a:t>
            </a:r>
            <a:r>
              <a:rPr lang="ru-RU" dirty="0"/>
              <a:t> институтов.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Он </a:t>
            </a:r>
            <a:r>
              <a:rPr lang="ru-RU" dirty="0"/>
              <a:t>придает особое </a:t>
            </a:r>
            <a:r>
              <a:rPr lang="ru-RU" b="1" dirty="0">
                <a:solidFill>
                  <a:srgbClr val="FF0000"/>
                </a:solidFill>
              </a:rPr>
              <a:t>значение диверсификации дохода</a:t>
            </a:r>
            <a:r>
              <a:rPr lang="ru-RU" dirty="0"/>
              <a:t>, усилению управлен­ческой способности, активному развитию новых отношений, выходящих за традиционные границы, дисциплинарных от­делений, которые изменили свой статус-кво и пошли по пути перемен, и широкого распространения предпринимательского мировоззрения в административной, преподавательской и сту­денческой культурах. </a:t>
            </a:r>
            <a:r>
              <a:rPr lang="ru-RU" b="1" dirty="0">
                <a:solidFill>
                  <a:srgbClr val="FF0000"/>
                </a:solidFill>
              </a:rPr>
              <a:t>Общий предпринимательский характер Стэнфорда создал почву для автономии, коллегиальности и но­вых достижений.</a:t>
            </a:r>
            <a:endParaRPr lang="uk-UA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 b="1" smtClean="0">
                <a:solidFill>
                  <a:srgbClr val="00B0F0"/>
                </a:solidFill>
                <a:latin typeface="Arial Black" pitchFamily="34" charset="0"/>
              </a:rPr>
              <a:t>МТИ</a:t>
            </a:r>
            <a:endParaRPr lang="uk-UA" b="1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597693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Массачусетский технологический институт в Кембридже (штат Массачусетс) начал превращаться в сильного игрока во время Второй мировой войны и в последующие десятилетия, известные как «послевоенная эра». До войны, с момента своего основания в 1861 году, МТИ постепенно приобретал статус ведущего тех­нического вуза страны. В 1939 году 80% студентов по-прежнему обучались инженерно-техническим специальностям.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МТИ </a:t>
            </a:r>
            <a:r>
              <a:rPr lang="ru-RU" dirty="0"/>
              <a:t>заключил во время войны огромные научно-исследовательские контракты, которые со временем позволили ему дать невероятный импульс дальнейшему развитию научно-исследовательской деятельности как в фундаментальных, так и прикладных областях, помимо технических: от физики и химии до экономики и лингвистики. Исследования стали ведущим </a:t>
            </a:r>
            <a:r>
              <a:rPr lang="ru-RU" dirty="0" smtClean="0"/>
              <a:t>приоритетом. 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 b="1" smtClean="0">
                <a:solidFill>
                  <a:srgbClr val="00B0F0"/>
                </a:solidFill>
                <a:latin typeface="Arial Black" pitchFamily="34" charset="0"/>
              </a:rPr>
              <a:t>МТИ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Исследовательская дея­тельность стала средством, посредством которого МТИ исполь­зовал «потенциал послевоенной исследовательской экономики более полно, чем любой другой </a:t>
            </a:r>
            <a:r>
              <a:rPr lang="ru-RU" dirty="0" smtClean="0"/>
              <a:t>университет» </a:t>
            </a:r>
            <a:r>
              <a:rPr lang="ru-RU" dirty="0"/>
              <a:t>— и это было результатом тесного сотрудничества с федеральным правитель­ством на протяжении Второй мировой войны и в годы холод­ной войны. По своим характеристикам МТИ резко отличался от многих других университетов: к примеру, </a:t>
            </a:r>
            <a:r>
              <a:rPr lang="ru-RU" dirty="0" err="1"/>
              <a:t>Йель</a:t>
            </a:r>
            <a:r>
              <a:rPr lang="ru-RU" dirty="0"/>
              <a:t>, который был силен в гуманитарных и социальных науках, не воспользовал­ся этой технологической опцией, оставив развитие прикладной науки и инженерного дела на более поздние времена.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ru-RU" b="1" smtClean="0">
                <a:solidFill>
                  <a:srgbClr val="00B0F0"/>
                </a:solidFill>
                <a:latin typeface="Arial Black" pitchFamily="34" charset="0"/>
              </a:rPr>
              <a:t>МТИ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692150"/>
            <a:ext cx="9036050" cy="61658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Для формирования </a:t>
            </a:r>
            <a:r>
              <a:rPr lang="ru-RU" b="1" dirty="0">
                <a:solidFill>
                  <a:srgbClr val="00B0F0"/>
                </a:solidFill>
              </a:rPr>
              <a:t>организационных инструментов, </a:t>
            </a:r>
            <a:r>
              <a:rPr lang="ru-RU" dirty="0"/>
              <a:t>с по­мощью которых можно было бы проводить масштабные иссле­дования, МТИ сначала занялся развитием междисциплинар­ных исследовательских центров, которые представляли собой основной структурный тип, известный в Америке под названи­ем «организованных исследовательских подразделений» (ОИП</a:t>
            </a:r>
            <a:r>
              <a:rPr lang="ru-RU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Исследовательский доход поднял зарплаты академическому персоналу до уровня, сравнимого с ведущими исследователь­скими университетами Лиги Плюща и с ведущими универ­ситетами штатов по всей стране. Он позволил университету проводить кросс-субсидирование из ОИП и новых отделений точных и естественных наук к новым отделениям гуманитар­ных и социальных наук, и ОИП также породили дисциплинар­ные отделения. </a:t>
            </a:r>
            <a:r>
              <a:rPr lang="ru-RU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</a:t>
            </a:r>
            <a:r>
              <a:rPr lang="ru-RU" dirty="0" smtClean="0"/>
              <a:t>мериканская </a:t>
            </a:r>
            <a:r>
              <a:rPr lang="ru-RU" dirty="0"/>
              <a:t>система высшего образования заметно отли­чается от всех других национальных </a:t>
            </a:r>
            <a:r>
              <a:rPr lang="ru-RU" dirty="0" smtClean="0"/>
              <a:t>систем.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Среди отличительных черт </a:t>
            </a:r>
            <a:r>
              <a:rPr lang="ru-RU" dirty="0" smtClean="0"/>
              <a:t>—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1)масштаб­ность </a:t>
            </a:r>
            <a:r>
              <a:rPr lang="ru-RU" dirty="0"/>
              <a:t>в сочетании с крайне децентрализованным управлением,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2)огромное </a:t>
            </a:r>
            <a:r>
              <a:rPr lang="ru-RU" dirty="0"/>
              <a:t>многообразие типов институтов,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3)острая </a:t>
            </a:r>
            <a:r>
              <a:rPr lang="ru-RU" dirty="0"/>
              <a:t>институ­циональная конкуренция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4)значительная </a:t>
            </a:r>
            <a:r>
              <a:rPr lang="ru-RU" dirty="0"/>
              <a:t>статусная </a:t>
            </a:r>
            <a:r>
              <a:rPr lang="ru-RU" dirty="0" smtClean="0"/>
              <a:t>иерархия.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5) и главное - радикальное </a:t>
            </a:r>
            <a:r>
              <a:rPr lang="ru-RU" dirty="0"/>
              <a:t>распределение властных полномочий.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Это </a:t>
            </a:r>
            <a:r>
              <a:rPr lang="ru-RU" b="1" dirty="0">
                <a:solidFill>
                  <a:srgbClr val="FF0000"/>
                </a:solidFill>
              </a:rPr>
              <a:t>система, состоящая как из обширно­го частного сектора, в котором более 2000 частных университе­тов и колледжей всех размеров (каждый из них занял свою соб­ственную нишу на рынке, благодаря чему может осуществлять эффективную жизнедеятельность) подчиняются соответствую­щим правлениям, так и из многочисленного государственного сектора, где деятельность 1600 высших учебных заведений ре­гулируется преимущественно на уровне штатов, а не на феде­ральном </a:t>
            </a:r>
            <a:r>
              <a:rPr lang="ru-RU" b="1" dirty="0" smtClean="0">
                <a:solidFill>
                  <a:srgbClr val="FF0000"/>
                </a:solidFill>
              </a:rPr>
              <a:t>уровне.</a:t>
            </a:r>
            <a:endParaRPr lang="uk-UA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Децентрализация государственного и частного управления в большой стране много лет назад положила начало интенсив­ному распространению и умножению высших учебных заведе­ний.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ru-RU" b="1" smtClean="0">
                <a:solidFill>
                  <a:srgbClr val="00B0F0"/>
                </a:solidFill>
                <a:latin typeface="Arial Black" pitchFamily="34" charset="0"/>
              </a:rPr>
              <a:t>МТИ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765175"/>
            <a:ext cx="9036050" cy="597693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Несмотря </a:t>
            </a:r>
            <a:r>
              <a:rPr lang="ru-RU" dirty="0"/>
              <a:t>на свою первоначальную передовую роль, отноше­ние МТИ к тому, что в дальнейшем стало известно как </a:t>
            </a:r>
            <a:r>
              <a:rPr lang="ru-RU" dirty="0" smtClean="0"/>
              <a:t>технопарк «Дорога 128</a:t>
            </a:r>
            <a:r>
              <a:rPr lang="ru-RU" dirty="0"/>
              <a:t>» — </a:t>
            </a:r>
            <a:r>
              <a:rPr lang="ru-RU" dirty="0" smtClean="0"/>
              <a:t>определялось </a:t>
            </a:r>
            <a:r>
              <a:rPr lang="ru-RU" dirty="0"/>
              <a:t>«намерен­ным стремлением держаться подальше от нового технологиче­ского предприятия в регионе».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МТИ </a:t>
            </a:r>
            <a:r>
              <a:rPr lang="ru-RU" dirty="0"/>
              <a:t>считал, что инвестиции в малые компании — это «слишком рискованное дело и не соот­носимое с тем, как благоразумные, осмотрительные и рацио­нальные люди ведут свои </a:t>
            </a:r>
            <a:r>
              <a:rPr lang="ru-RU" dirty="0" smtClean="0"/>
              <a:t>дела». </a:t>
            </a:r>
            <a:r>
              <a:rPr lang="ru-RU" dirty="0"/>
              <a:t>Таким образом, университет не вступил в такие тесные отношения, которые Стэнфорд позд­нее развил с Кремниевой долиной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Тем не менее в течение 1950-1960-х годов регион вокруг «Трас­сы 128» «зарекомендовал себя как ведущий центр страны в обла­сти инноваций в электронике». И именно МТИ снабжал новые фирмы учеными и инженерами и размещал там свои главные лаборатории. 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период между Второй мировой войной и концом </a:t>
            </a:r>
            <a:r>
              <a:rPr lang="en-US" dirty="0"/>
              <a:t>XX </a:t>
            </a:r>
            <a:r>
              <a:rPr lang="ru-RU" dirty="0"/>
              <a:t>века МТИ постепенно сформировал в высшей степени продуктивную модель объединения университета в «традиционную академиче­скую структуру на основе отделений». Модель обеспечивает пре­емственность и качество с конгломератом междисциплинарных лабораторий и центров, отвечающих за «механизмы поддержки динамичной исследовательской </a:t>
            </a:r>
            <a:r>
              <a:rPr lang="ru-RU" dirty="0" smtClean="0"/>
              <a:t>программы». </a:t>
            </a:r>
            <a:r>
              <a:rPr lang="ru-RU" dirty="0"/>
              <a:t>В 1995 году вуз со­стоял всего из 21 академического отделения, сгруппированных в пять школ: инженерии, точных и естественных наук, менед­жмента, гуманитарных и социальных наук, архитектуры и пла­нирования. Отделение рассматривалось как «стабильное ядро»; общая структура отделений, организованная по дисциплинам, служит «основным строительным блоком».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Эти </a:t>
            </a:r>
            <a:r>
              <a:rPr lang="ru-RU" dirty="0"/>
              <a:t>ключевые структуры отвечают за назначение академического персонала, прием студентов, учебные программы и присуждение степеней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Вторая сторона университета состояла из 50 с лишним междис­циплинарных лабораторий и центров. Они простирались от Центра по изучению космоса с 135 сотрудниками, получавшим более 30 миллионов долларов в год, до центра с капиталом в 40 000 долларов и одним единственным сотрудником. 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036050" cy="67421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F0"/>
                </a:solidFill>
              </a:rPr>
              <a:t>Финансирование э</a:t>
            </a:r>
            <a:r>
              <a:rPr lang="ru-RU" dirty="0"/>
              <a:t>того чрезвычайно дорогого предприятия становилось все более диверсифицированным. Университет­ский исследовательский доход около 450 миллионов долларов почти на три четверти состоял из средств федерального пра­вительства. Тем не менее этот поток делился на пять источни­ков — федеральных ведомств — министерства обороны (18%), здравоохранения и обслуживания населения (18%), энергетики (15%), НАСА (9%), Национального научного фонда (12%) и дру­гих федеральных агентств (3%). Помимо этих федеральных ис­точников еще 19% приходились на промышленность (главным источником первое время была оборонная отрасль) и по 2-3% со стороны фондов, региональных правительственных служб и самого МТИ</a:t>
            </a:r>
            <a:r>
              <a:rPr lang="ru-RU" baseline="30000" dirty="0"/>
              <a:t>29</a:t>
            </a:r>
            <a:r>
              <a:rPr lang="ru-RU" dirty="0"/>
              <a:t>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Помимо этих средств, выделявшихся на финансирование ис­следовательской деятельности, университет мог взимать соот­ветствующую своему рангу плату за обучение, которая в 2002 го­ду составила около 30 000 долларов. 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553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Имея сильный центральный управленческий аппарат, силь­ный преподавательский состав, руководство отделений и меж­дисциплинарных центров, МТИ в 2000 году являл собой яркий пример предпринимательского университета. У него было жела­ние, у него были финансовые возможности, у него была прочная академическая репутация, которой можно позавидовать. И он обладал способностью к адаптации вкупе с устоявшейся преем­ственностью. Принимая во внимание конкурентную внешнюю среду и укоренившееся чувство конкурентной борьбы, темпы его институционального развития вряд ли замедлятся.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F0"/>
                </a:solidFill>
              </a:rPr>
              <a:t>Тем, кто захочет потягаться с этим задающим темп университетом, все 365 дней в году по утрам придется вставать очень рано.</a:t>
            </a:r>
            <a:endParaRPr lang="uk-UA" b="1" dirty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Мичиганский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университет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049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Мичиганский</a:t>
            </a:r>
            <a:r>
              <a:rPr lang="ru-RU" dirty="0"/>
              <a:t> университет в Анн-</a:t>
            </a:r>
            <a:r>
              <a:rPr lang="ru-RU" dirty="0" err="1"/>
              <a:t>Арборе</a:t>
            </a:r>
            <a:r>
              <a:rPr lang="ru-RU" dirty="0"/>
              <a:t>, небольшом городке примерно в 40 милях от Детройта, уже довольно долго является ведущим вузом своего штата и первым-вторым среди основных государственных университетов соседних штатов (Висконсин, Миннесота, Иллинойс, Индиана и Огайо), представляющих аме­риканский </a:t>
            </a:r>
            <a:r>
              <a:rPr lang="ru-RU" dirty="0" err="1"/>
              <a:t>среднеконтинентальный</a:t>
            </a:r>
            <a:r>
              <a:rPr lang="ru-RU" dirty="0"/>
              <a:t> академический </a:t>
            </a:r>
            <a:r>
              <a:rPr lang="ru-RU" dirty="0" smtClean="0"/>
              <a:t>центр.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Здесь еще 100 </a:t>
            </a:r>
            <a:r>
              <a:rPr lang="ru-RU" dirty="0"/>
              <a:t>лет назад были первые шаги по направлению 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формированию модели преобразования американских государ­ственных университетов в гибридные формы, </a:t>
            </a:r>
            <a:r>
              <a:rPr lang="ru-RU" dirty="0"/>
              <a:t>в которых адап­тивное самоуправление способно было во многом определять путь развития учебного заведения.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Мичиганский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университет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9275"/>
            <a:ext cx="8964613" cy="61928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Децентрализация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1930-х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dirty="0" smtClean="0"/>
              <a:t>университет </a:t>
            </a:r>
            <a:r>
              <a:rPr lang="ru-RU" dirty="0"/>
              <a:t>занялся «общей передачей административных полномочий от прези­дента и регентов деканам и отделениям» и назначал предста­вительские исполнительные комитеты на этих операционных уровнях. В условиях, при которых базовый уровень обладал зна­чительным влиянием, академические ценности профессорско-преподавательского состава в значительной мере определяли университетскую </a:t>
            </a:r>
            <a:r>
              <a:rPr lang="ru-RU" dirty="0" smtClean="0"/>
              <a:t>политику.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-12700"/>
            <a:ext cx="8229600" cy="777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Мичиганский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университет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9769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Не менее важен поиск иных источников финансирования, помимо правительства штата. </a:t>
            </a:r>
            <a:r>
              <a:rPr lang="ru-RU" dirty="0"/>
              <a:t>Университет активно, но в то же время осторожно, искал частных спонсоров. «Не желая, чтобы их появление снизило ответственность штата, он привлекал ограниченное финансирование со стороны на такие нужды, которые законодатели вряд ли готовы были бы поддержать». К концу десятилетия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университет получил 44 миллиона долла­ров в форме разного рода дарений. </a:t>
            </a:r>
            <a:r>
              <a:rPr lang="ru-RU" dirty="0"/>
              <a:t>Значительная доля этих денег была вложена в недвижимость и направлена на формирование </a:t>
            </a:r>
            <a:r>
              <a:rPr lang="ru-RU" dirty="0" err="1"/>
              <a:t>эндаумента</a:t>
            </a:r>
            <a:r>
              <a:rPr lang="ru-RU" dirty="0"/>
              <a:t>. Все в большей степени добровольная поддержка шла на развитие исследований. </a:t>
            </a:r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8686800" cy="67421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Бюджетное </a:t>
            </a:r>
            <a:r>
              <a:rPr lang="ru-RU" dirty="0"/>
              <a:t>финансирование со стороны местных вла­стей покрывало общие операционные затраты, а добровольные пожертвования шли на поддержку исследовательской деятель­ности, последипломного образования, повышение качества работы, повышение репутации таких специфичных структур, как школа права, а также медленное, но верное формирование </a:t>
            </a:r>
            <a:r>
              <a:rPr lang="ru-RU" dirty="0" err="1"/>
              <a:t>эндаумента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Поиск </a:t>
            </a:r>
            <a:r>
              <a:rPr lang="ru-RU" dirty="0"/>
              <a:t>такой поддержки привел к тому, что универ­ситет стал лидером среди государственных университетов по формированию сообщества выпускников: сначала они оказы­вали финансовую поддержку студентам </a:t>
            </a:r>
            <a:r>
              <a:rPr lang="ru-RU" dirty="0" err="1"/>
              <a:t>бакалавриата</a:t>
            </a:r>
            <a:r>
              <a:rPr lang="ru-RU" dirty="0"/>
              <a:t>, общежи­тиям и студенческим советам, а затем постепенно перешли на поддержку исследований и программ последипломного уровня.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Диверсификация </a:t>
            </a:r>
            <a:r>
              <a:rPr lang="ru-RU" dirty="0"/>
              <a:t>дохода успешно продолжалась; она побужда­ла Мичиган конкурировать как с ведущими частными универ­ситетами по всей стране (особенно когда дело касалось поисков академического персонала), так и с крупнейшими государствен­ными университетами </a:t>
            </a:r>
            <a:endParaRPr lang="uk-U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Принимая во внимание его возраст, величину и репутацию, в 1980-1990-х годах Мичиган стал в высшей степени предпри­нимательским университетом. С 1970-х по многим причинам экономического, политического и культурного характера, фи­нансирование со стороны штата становилось все более непо­стоянным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Мичиганский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университет отреагировал на это радикальным образом — ак­тивизацией «приватизации» посредством значительного повы­шения дохода из неправительственных источников, с которыми он уже был знаком.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Во-первых, он уже имел опыт создания системы оплаты обу­чения, которая различалась по уровням, дисциплинам и месту происхождения студента (за пределами штата/в штате Мичи­ган). С данного момента он существенно поднял планку.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Раз­мер оплаты для местных студентов был увеличен до максималь­но возможной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цифры. </a:t>
            </a:r>
            <a:r>
              <a:rPr lang="ru-RU" dirty="0"/>
              <a:t>Мичиган стал первым универ­ситетом, который взимал более высокую плату со студентов старших курсов </a:t>
            </a:r>
            <a:r>
              <a:rPr lang="ru-RU" dirty="0" err="1"/>
              <a:t>бакалавриата</a:t>
            </a:r>
            <a:r>
              <a:rPr lang="ru-RU" dirty="0"/>
              <a:t> и студентов последипломного уровня. 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3988"/>
            <a:ext cx="9036050" cy="67040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Во-вторых, опираясь на длительную традицию доброволь­ной поддержки, университет в 1990-х поразительным образом увеличил доход от пожертвований со стороны выпускников и других добровольных доноров</a:t>
            </a:r>
            <a:r>
              <a:rPr lang="ru-RU" dirty="0"/>
              <a:t>, что позволило ему сформи­ровать самый большой </a:t>
            </a:r>
            <a:r>
              <a:rPr lang="ru-RU" dirty="0" err="1"/>
              <a:t>эндаумент</a:t>
            </a:r>
            <a:r>
              <a:rPr lang="ru-RU" dirty="0"/>
              <a:t> среди единственных уни­верситетов штатов. Лишь единицы из числа государственных университетов получают существенную прибыль от </a:t>
            </a:r>
            <a:r>
              <a:rPr lang="ru-RU" dirty="0" err="1" smtClean="0"/>
              <a:t>эндаумента</a:t>
            </a:r>
            <a:r>
              <a:rPr lang="ru-RU" dirty="0"/>
              <a:t>. Доход Мичигана от оказания основных образователь­ных услуг на коммерческой основе и прибыль по </a:t>
            </a:r>
            <a:r>
              <a:rPr lang="ru-RU" dirty="0" err="1"/>
              <a:t>эндаументу</a:t>
            </a:r>
            <a:r>
              <a:rPr lang="ru-RU" dirty="0"/>
              <a:t> в сумме покрывали более половины расходов на студенческое </a:t>
            </a:r>
            <a:r>
              <a:rPr lang="ru-RU" dirty="0" smtClean="0"/>
              <a:t>обучение.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</a:t>
            </a:r>
            <a:r>
              <a:rPr lang="en-US" dirty="0"/>
              <a:t>XX </a:t>
            </a:r>
            <a:r>
              <a:rPr lang="ru-RU" dirty="0"/>
              <a:t>веке структура и разнообразие американских вузов обу­словили возникновение острой конкурентной борьбы за акаде­мический персонал, студентов, ресурсы и статус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Американская система стала открытой — в ней не было официальной струк­туры, равно как и министерства образования, а конкурентный беспорядок и конкурентная статусная иерархия в значительной степени определяли то, как институты видят себя, как изыски­вают ресурсы и организовывают внутренние условия для ис­следовательской деятельности, преподавания и обучения. </a:t>
            </a:r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Эндаумент</a:t>
            </a:r>
            <a:r>
              <a:rPr lang="ru-RU" dirty="0" smtClean="0"/>
              <a:t> (от англ. </a:t>
            </a:r>
            <a:r>
              <a:rPr lang="ru-RU" i="1" dirty="0" err="1" smtClean="0"/>
              <a:t>endowment</a:t>
            </a:r>
            <a:r>
              <a:rPr lang="ru-RU" dirty="0" smtClean="0"/>
              <a:t> — снабжение, вклад) или </a:t>
            </a:r>
            <a:r>
              <a:rPr lang="ru-RU" i="1" dirty="0" err="1" smtClean="0"/>
              <a:t>эндаумент</a:t>
            </a:r>
            <a:r>
              <a:rPr lang="ru-RU" i="1" dirty="0" smtClean="0"/>
              <a:t>-фонд</a:t>
            </a:r>
            <a:r>
              <a:rPr lang="ru-RU" dirty="0" smtClean="0"/>
              <a:t> — это целевой фонд, созданный для </a:t>
            </a:r>
            <a:r>
              <a:rPr lang="ru-RU" dirty="0" err="1" smtClean="0"/>
              <a:t>некомерческих</a:t>
            </a:r>
            <a:r>
              <a:rPr lang="ru-RU" dirty="0" smtClean="0"/>
              <a:t> целей таких, как, например, финансирование организаций образования, культуры, медицины и т.п. </a:t>
            </a:r>
            <a:r>
              <a:rPr lang="ru-RU" dirty="0" err="1" smtClean="0"/>
              <a:t>Эндаумент</a:t>
            </a:r>
            <a:r>
              <a:rPr lang="ru-RU" dirty="0" smtClean="0"/>
              <a:t> наполняется преимущественно за счет благотворительных пожертвований. Он может инвестировать свои средства с целью извлечения дохода, однако обязан направлять весь полученный доход в пользу тех организаций, для поддержки которых он был создан. Отличием </a:t>
            </a:r>
            <a:r>
              <a:rPr lang="ru-RU" dirty="0" err="1" smtClean="0"/>
              <a:t>эндаумента</a:t>
            </a:r>
            <a:r>
              <a:rPr lang="ru-RU" dirty="0" smtClean="0"/>
              <a:t> от обычной благотворительной организации является строго целевой характер деятельности (как правило, </a:t>
            </a:r>
            <a:r>
              <a:rPr lang="ru-RU" dirty="0" err="1" smtClean="0"/>
              <a:t>эндаумент</a:t>
            </a:r>
            <a:r>
              <a:rPr lang="ru-RU" dirty="0" smtClean="0"/>
              <a:t> создаётся для поддержки какой-либо одной организации, например, определённого университета) и нацеленность на получение дохода за счёт инвестирования средств.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Эндаумент</a:t>
            </a:r>
            <a:r>
              <a:rPr lang="ru-RU" dirty="0" smtClean="0"/>
              <a:t> призван обеспечить: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частичную независимость от разовых пожертвований и иных добровольных поступлений;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финансовую стабильность посредством получения гарантированного дохода;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формирование долговременного источника финансирования определённой некоммерческой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Преимуществом </a:t>
            </a:r>
            <a:r>
              <a:rPr lang="ru-RU" dirty="0" err="1" smtClean="0"/>
              <a:t>эндаумента</a:t>
            </a:r>
            <a:r>
              <a:rPr lang="ru-RU" dirty="0" smtClean="0"/>
              <a:t> является прозрачный характер его деятельности. Поскольку средства </a:t>
            </a:r>
            <a:r>
              <a:rPr lang="ru-RU" dirty="0" err="1" smtClean="0"/>
              <a:t>эндаумента</a:t>
            </a:r>
            <a:r>
              <a:rPr lang="ru-RU" dirty="0" smtClean="0"/>
              <a:t> могут быть направлены только в ту организацию, для поддержки которой он создан, то его невозможно использовать для минимизации налогообложения (когда налоги снижаются за счёт расходов, якобы идущих на благотворительность; это актуально для тех стран, где благотворительность не облагается налогом).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Эндаументы</a:t>
            </a:r>
            <a:r>
              <a:rPr lang="ru-RU" dirty="0" smtClean="0"/>
              <a:t> впервые возникли в США и использовались, прежде всего, для негосударственной поддержки образовательных учреждений. В настоящее время </a:t>
            </a:r>
            <a:r>
              <a:rPr lang="ru-RU" dirty="0" err="1" smtClean="0"/>
              <a:t>эндаумент</a:t>
            </a:r>
            <a:r>
              <a:rPr lang="ru-RU" dirty="0" smtClean="0"/>
              <a:t> Гарвардского университета составляет более 34 миллиардов долларов, Йельского — 12,7 миллиарда, Принстонского и </a:t>
            </a:r>
            <a:r>
              <a:rPr lang="ru-RU" dirty="0" err="1" smtClean="0"/>
              <a:t>Стэнфордского</a:t>
            </a:r>
            <a:r>
              <a:rPr lang="ru-RU" dirty="0" smtClean="0"/>
              <a:t> — свыше 10 миллиардов каждый. «Национальный фонд искусств», выросший из </a:t>
            </a:r>
            <a:r>
              <a:rPr lang="ru-RU" dirty="0" err="1" smtClean="0"/>
              <a:t>эндаумента</a:t>
            </a:r>
            <a:r>
              <a:rPr lang="ru-RU" dirty="0" smtClean="0"/>
              <a:t>, фактически выполняет функции отсутствующего в США Министерства культуры.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ъект 2"/>
          <p:cNvSpPr>
            <a:spLocks noGrp="1"/>
          </p:cNvSpPr>
          <p:nvPr>
            <p:ph idx="1"/>
          </p:nvPr>
        </p:nvSpPr>
        <p:spPr>
          <a:xfrm>
            <a:off x="395288" y="-23813"/>
            <a:ext cx="8229600" cy="6881813"/>
          </a:xfrm>
        </p:spPr>
        <p:txBody>
          <a:bodyPr/>
          <a:lstStyle/>
          <a:p>
            <a:r>
              <a:rPr lang="ru-RU" smtClean="0"/>
              <a:t>В-третьих, Мичиган расширил свою исследовательскую базу посредством инвестирования в крупные исследователь­ские инициативы и развитие крупных ОИП. В 1990-х он лиди­ровал среди американских университетов по объемам прово­димых научно-исследовательских работ, а это — выдающееся достижение, особенно если принять во внимание тот высокий уровень в соответствующей области, который мы отметили в Стэнфорде и МТИ. </a:t>
            </a:r>
            <a:endParaRPr lang="uk-UA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7421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В-четвертых, доход от предоставления «дополнительных услуг» составил самую большую сумму за счет поступлений от огромного учебного больничного комплекса, который в начале 2000-х годов разросся настолько, что ему пришлось предоста­вить статус отдельного юридического лица.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Диверсификация дохода носила масштабный характер. Все эти крупные потоки и их притоки способствовали постепен­ному увеличению бюджета. Стремительное развитие в 1980-х и 1990-х годах повлекло за собой эффект снежного кома, кото­рый явно ощущается в начале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XXI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века. 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Величина американских государственных университетов зависит от числа обучающихся в них студентов </a:t>
            </a:r>
            <a:r>
              <a:rPr lang="ru-RU" dirty="0" err="1"/>
              <a:t>бакалавриата</a:t>
            </a:r>
            <a:r>
              <a:rPr lang="ru-RU" dirty="0"/>
              <a:t>. В </a:t>
            </a:r>
            <a:r>
              <a:rPr lang="ru-RU" dirty="0" err="1"/>
              <a:t>Мичиганском</a:t>
            </a:r>
            <a:r>
              <a:rPr lang="ru-RU" dirty="0"/>
              <a:t> университете в конце 1990-х годов их насчи­тывалось 24 000. Университет уже давно приобрел репутацию заведения, дружественного студентам, на чем частично и бази­руется его популярность среди абитуриентов из разных шта­тов, которые рассматривают его в качестве выбора номер один. Охваченный жаждой реформирования в 1980-1990-х годах, университет уделял особое внимание уровню </a:t>
            </a:r>
            <a:r>
              <a:rPr lang="ru-RU" dirty="0" err="1"/>
              <a:t>бакалавриата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По­мимо </a:t>
            </a:r>
            <a:r>
              <a:rPr lang="ru-RU" dirty="0"/>
              <a:t>огромной библиотечной системы, ресурсы которой были доступны во многих местах, университет создал </a:t>
            </a:r>
            <a:r>
              <a:rPr lang="ru-RU" dirty="0" err="1"/>
              <a:t>медиацентр</a:t>
            </a:r>
            <a:r>
              <a:rPr lang="ru-RU" dirty="0"/>
              <a:t>, чтобы сделать новые технологии непосредственно доступны­ми студентам. Он также организовал интересные спецкурсы и программы, которые позволили некоторым студентам участво­вать в «исследовательских и творческих проектах», в оказании «услуг населению» и даже «подготовке статей по профильному предмету». Национальные газеты и журналы ставили Мичиган на 3-е место среди университетов штатов по качеству </a:t>
            </a:r>
            <a:r>
              <a:rPr lang="ru-RU" dirty="0" smtClean="0"/>
              <a:t>бакалаврского образования.</a:t>
            </a:r>
            <a:endParaRPr lang="uk-U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036050" cy="65532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 всем этим — диверсификацией дохода, расширением пе­риферии развития, ориентацией на изменения в академическом центре и распространение предпринимательской культуры — стояло необычайно </a:t>
            </a:r>
            <a:r>
              <a:rPr lang="ru-RU" dirty="0" err="1"/>
              <a:t>проактивное</a:t>
            </a:r>
            <a:r>
              <a:rPr lang="ru-RU" dirty="0"/>
              <a:t> управленческое ядро, воз­главляемое рядом выдающихся ректоров и проректоров, ко­торые сменяли друг друга в течение 1980-х и 1990-х годов. Это были: Гарольд Шапиро (1980-1987) — стал впоследствии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рек­тором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Принстона</a:t>
            </a:r>
            <a:r>
              <a:rPr lang="ru-RU" dirty="0"/>
              <a:t>, Джеймс </a:t>
            </a:r>
            <a:r>
              <a:rPr lang="ru-RU" dirty="0" err="1"/>
              <a:t>Дадерштадт</a:t>
            </a:r>
            <a:r>
              <a:rPr lang="ru-RU" dirty="0"/>
              <a:t> (1988-1996) — остался в университете, Ли </a:t>
            </a:r>
            <a:r>
              <a:rPr lang="ru-RU" dirty="0" err="1"/>
              <a:t>Боллинджер</a:t>
            </a:r>
            <a:r>
              <a:rPr lang="ru-RU" dirty="0"/>
              <a:t> (1997-2002) — стал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ректором Колумбийского университета,</a:t>
            </a:r>
            <a:r>
              <a:rPr lang="ru-RU" dirty="0"/>
              <a:t> Мэри Сью </a:t>
            </a:r>
            <a:r>
              <a:rPr lang="ru-RU" dirty="0" err="1"/>
              <a:t>Колман</a:t>
            </a:r>
            <a:r>
              <a:rPr lang="ru-RU" dirty="0"/>
              <a:t> (2002-...). </a:t>
            </a:r>
            <a:endParaRPr lang="uk-U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4817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Да­дерштадт</a:t>
            </a:r>
            <a:r>
              <a:rPr lang="ru-RU" dirty="0"/>
              <a:t> сыграл особенно важную роль в реструктуризации университета, открывающей возможности для адаптивных из­менений.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Мечтая </a:t>
            </a:r>
            <a:r>
              <a:rPr lang="ru-RU" dirty="0"/>
              <a:t>о том</a:t>
            </a:r>
            <a:r>
              <a:rPr lang="en-US" dirty="0"/>
              <a:t>, </a:t>
            </a:r>
            <a:r>
              <a:rPr lang="ru-RU" dirty="0"/>
              <a:t>чтобы предоставить большому </a:t>
            </a:r>
            <a:r>
              <a:rPr lang="ru-RU" dirty="0" smtClean="0"/>
              <a:t>независи</a:t>
            </a:r>
            <a:r>
              <a:rPr lang="ru-RU" dirty="0"/>
              <a:t>мому университету неограниченные возможности, </a:t>
            </a:r>
            <a:r>
              <a:rPr lang="ru-RU" dirty="0" err="1"/>
              <a:t>Дадерштадт</a:t>
            </a:r>
            <a:r>
              <a:rPr lang="ru-RU" dirty="0"/>
              <a:t> разграничил традиционный взгляд на стратегию развития, ко­торый «подразумевал соответствие между существующими ре­сурсами и имеющимся потенциалом», и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стратегическую цель,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«которая не может быть достигнута с имеющимися в наличии потенциалом и ресурсами». </a:t>
            </a:r>
            <a:r>
              <a:rPr lang="ru-RU" dirty="0"/>
              <a:t>В этом случае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намеренно порожда­ется несоответствие между </a:t>
            </a:r>
            <a:r>
              <a:rPr lang="ru-RU" sz="5200" b="1" dirty="0">
                <a:solidFill>
                  <a:schemeClr val="accent6">
                    <a:lumMod val="50000"/>
                  </a:schemeClr>
                </a:solidFill>
              </a:rPr>
              <a:t>ресурсами и амбициями,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благодаря чему «мы можем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заставить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институт перекинуть мост через пропасть посредством формирования нового потенциала».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700" smtClean="0"/>
              <a:t>Этот новый потенциал не формируется, тем не менее, поста­новкой непосильных задач. Его, скорее, порождает </a:t>
            </a:r>
            <a:r>
              <a:rPr lang="ru-RU" sz="2700" i="1" smtClean="0"/>
              <a:t>логический инкрементализм, </a:t>
            </a:r>
            <a:r>
              <a:rPr lang="ru-RU" sz="2700" b="1" smtClean="0">
                <a:solidFill>
                  <a:srgbClr val="984807"/>
                </a:solidFill>
              </a:rPr>
              <a:t>«стратегия малых достижений, полагающаяся на серию шагов в направлении великих целей». </a:t>
            </a:r>
            <a:r>
              <a:rPr lang="ru-RU" sz="2700" smtClean="0"/>
              <a:t>Процесс пла­нирования эволюционирует, и он «движется от обширных це­лей и простых стратегических действий ко все более сложным тактикам». Здесь должно найтись место для эксперимента, и организация должна быть готова предпринимать решительные действия, шагая по новым перспективным путям.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Дадерштадту импонировало, что он был известен благодаря своему стилю принятия решений «Открыть огонь — пли!», когда он затевал «очередной залп задач и инициатив». </a:t>
            </a:r>
            <a:r>
              <a:rPr lang="ru-RU" sz="2700" b="1" smtClean="0">
                <a:solidFill>
                  <a:srgbClr val="984807"/>
                </a:solidFill>
              </a:rPr>
              <a:t>Что угодно, лишь бы сдвинуть с места слона! Что угодно, лишь бы не применять «тради­ционные подходы к планированию, [которые] были просто не­эффективны во времена больших перемен».</a:t>
            </a:r>
            <a:endParaRPr lang="uk-UA" sz="2700" b="1" smtClean="0">
              <a:solidFill>
                <a:srgbClr val="984807"/>
              </a:solidFill>
            </a:endParaRPr>
          </a:p>
          <a:p>
            <a:pPr>
              <a:lnSpc>
                <a:spcPct val="90000"/>
              </a:lnSpc>
            </a:pPr>
            <a:endParaRPr lang="uk-UA" sz="27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0"/>
            <a:ext cx="8229600" cy="67738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Частные институты вынуждены были выживать и развиваться главным образом только за счет самих себя; государственные институты, в значительной степени на­ходящиеся под влиянием независимости и достижений веду­щих частных университетов и четырехгодичных колледжей, также стремились к тому, чтобы самим создать для себя авто­номию, формально подчиняясь правительствам штатов и фе­деральным властям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Большое </a:t>
            </a:r>
            <a:r>
              <a:rPr lang="ru-RU" dirty="0"/>
              <a:t>число институтов (не все, конечно) </a:t>
            </a:r>
            <a:r>
              <a:rPr lang="ru-RU" dirty="0" smtClean="0"/>
              <a:t>сформиро­вало </a:t>
            </a:r>
            <a:r>
              <a:rPr lang="ru-RU" b="1" dirty="0">
                <a:solidFill>
                  <a:srgbClr val="FF0000"/>
                </a:solidFill>
              </a:rPr>
              <a:t>институциональный самоконтроль.</a:t>
            </a:r>
            <a:endParaRPr lang="uk-UA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-107950" y="0"/>
            <a:ext cx="9251950" cy="1417638"/>
          </a:xfrm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шесть примеров, которые, каждый по-своему, демонстрируют высокий уровень местной инициативы и самоопределения</a:t>
            </a:r>
            <a:endParaRPr lang="uk-UA" sz="2800" b="1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 Два </a:t>
            </a:r>
            <a:r>
              <a:rPr lang="ru-RU" dirty="0"/>
              <a:t>ведущих частных университета — Стэнфорд в Северной Кали­форнии и Массачусетский технологический институт (МТИ</a:t>
            </a:r>
            <a:r>
              <a:rPr lang="ru-RU" dirty="0" smtClean="0"/>
              <a:t>),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 Два </a:t>
            </a:r>
            <a:r>
              <a:rPr lang="ru-RU" dirty="0"/>
              <a:t>ведущих университета штатов — Мичиган на Среднем За­паде и Калифорнийский университет в Лос-Анджелесе (Южная Калифорния) </a:t>
            </a:r>
            <a:r>
              <a:rPr lang="ru-RU" dirty="0" smtClean="0"/>
              <a:t>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 Два </a:t>
            </a:r>
            <a:r>
              <a:rPr lang="ru-RU" dirty="0"/>
              <a:t>университета штатов — Университет штата Северная Каролина и Технологический институт Джорджии, не так хорошо известные у себя в стране и за рубежом, как первые четыре, но отличающиеся решимостью в поиске новых форм развития в современных условиях конкурентной борьбы. Эти два последних учебных заведения являются яркими примера­ми конкуренции между штатами в борьбе за финансирование со стороны федеральной системы, когда официальные лица от образования не могут прийти к соглашению посредством уста­новления общих правил и ограничения конкуренции, как это произошло в федеральной системе Германии, или посредством передачи контроля за образованием федеральному правитель­ству, как это произошло в рамках австралийского федерализма. Вместо этого они объединяются с университетами и фирмами своего собственного штата (или целого региона страны), чтобы более эффективно конкурировать с другими штатами и регио­нами.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Стэнфорд</a:t>
            </a:r>
            <a:endParaRPr lang="uk-UA" b="1" smtClean="0">
              <a:solidFill>
                <a:srgbClr val="FF0000"/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0" y="981075"/>
            <a:ext cx="9036050" cy="5876925"/>
          </a:xfrm>
        </p:spPr>
        <p:txBody>
          <a:bodyPr/>
          <a:lstStyle/>
          <a:p>
            <a:r>
              <a:rPr lang="ru-RU" smtClean="0"/>
              <a:t>Стэнфордский университет в калифорнийском городе Пало-Альто, который находится примерно в 40 милях к югу от Сан-Франциско, во второй половине </a:t>
            </a:r>
            <a:r>
              <a:rPr lang="en-US" smtClean="0"/>
              <a:t>XX </a:t>
            </a:r>
            <a:r>
              <a:rPr lang="ru-RU" smtClean="0"/>
              <a:t>века по праву считался са­мым передовым предпринимательским университетом в мире. Будучи материнским университетом Кремниевой долины, он оставался академическим якорем в течение 40-50 лет пораз­ительного роста сети компаний, которые сделали этот регион технологическим флагманом страны.</a:t>
            </a:r>
            <a:endParaRPr lang="uk-UA" smtClean="0"/>
          </a:p>
          <a:p>
            <a:endParaRPr lang="uk-UA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Стэнфорд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58324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Чтобы проследить, как менялся Стэнфорд на протяжении своей истории, разделим ее на «предысторию», к которой мы относим первые 50 лет существования вуза, и последующие десятилетия интенсивного развития Кремниевой долины. С са­мого момента основания в 1885 году планы университета были грандиозны.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его уставе, подготовленном семьей </a:t>
            </a:r>
            <a:r>
              <a:rPr lang="ru-RU" dirty="0" err="1"/>
              <a:t>Стэнфордов</a:t>
            </a:r>
            <a:r>
              <a:rPr lang="ru-RU" dirty="0"/>
              <a:t>, говорилось об «университете для обоих полов с колледжами, школами... музеями, галереями и всем остальным, что необхо­димо и положено университету высокого ранга». Этот высокий ранг подразумевал не только «развитие и обогащение ума», но также «изучение сельского хозяйства» и «подготовку по меха­нике». Он должен был готовить своих студентов для того, чтобы они могли «приносить непосредственную пользу</a:t>
            </a:r>
            <a:r>
              <a:rPr lang="ru-RU" dirty="0" smtClean="0"/>
              <a:t>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Как только появились президент и преподавательский состав, они сразу же нацелились на то, чтобы сделать Стэнфорд лучшим частным университетом на Западном побережье,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Стэнфорд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9036050" cy="58340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Стэнфордский</a:t>
            </a:r>
            <a:r>
              <a:rPr lang="ru-RU" dirty="0"/>
              <a:t> подъем с плато — развитие Кремниевой доли­ны — медленно начался в 1930-х. По легенде, Фредерик </a:t>
            </a:r>
            <a:r>
              <a:rPr lang="ru-RU" dirty="0" err="1"/>
              <a:t>Терман</a:t>
            </a:r>
            <a:r>
              <a:rPr lang="ru-RU" dirty="0"/>
              <a:t>, профессор в области электротехники (позднее декан инженер­ного факультета, а затем университетский проректор) уговорил двух молодых </a:t>
            </a:r>
            <a:r>
              <a:rPr lang="ru-RU" dirty="0" err="1"/>
              <a:t>стэнфордских</a:t>
            </a:r>
            <a:r>
              <a:rPr lang="ru-RU" dirty="0"/>
              <a:t> выпускников, Уильяма </a:t>
            </a:r>
            <a:r>
              <a:rPr lang="ru-RU" dirty="0" err="1"/>
              <a:t>Хьюлетта</a:t>
            </a:r>
            <a:r>
              <a:rPr lang="ru-RU" dirty="0"/>
              <a:t> и Дэвида Паккарда основать фирму по электронике, которая разместилась бы в новом индустриальном парке.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Уже в самом начале развития Кремниевой долины в </a:t>
            </a:r>
            <a:r>
              <a:rPr lang="ru-RU" dirty="0" smtClean="0"/>
              <a:t>Стэнфорде </a:t>
            </a:r>
            <a:r>
              <a:rPr lang="ru-RU" dirty="0"/>
              <a:t>осознали, что университет может не только получать ежегод­ную «арендную плату» от фирм, размещенных на принадлежав­шей ему территории (обходя ограничения, навязанные уставом), но также выступить совладельцем этих компаний, что могло бы приносить значительные дивиденды в будущем. 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Стэнфорд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836613"/>
            <a:ext cx="9251950" cy="59055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Три </a:t>
            </a:r>
            <a:r>
              <a:rPr lang="ru-RU" dirty="0"/>
              <a:t>институциональные инновации 1950-х годов, которые «отражают отношения, пионером которых в данном регионе стал </a:t>
            </a:r>
            <a:r>
              <a:rPr lang="ru-RU" dirty="0" err="1"/>
              <a:t>Терман</a:t>
            </a:r>
            <a:r>
              <a:rPr lang="ru-RU" dirty="0"/>
              <a:t>».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Во-первых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Стэнфорд самостоя­тельно основал крупный исследовательский институт</a:t>
            </a:r>
            <a:r>
              <a:rPr lang="ru-RU" dirty="0"/>
              <a:t>, чтобы «проводить оборонные исследования и содействовать бизнесу на Западном побережье».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Во-вторых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университет открыл свои аудитории для местных компаний, побуждая инженеров «полу­чить последипломное образование: очно или посредством спе­циальных телетрансляций,</a:t>
            </a:r>
            <a:r>
              <a:rPr lang="ru-RU" dirty="0"/>
              <a:t> которые позволили бы обучаться по </a:t>
            </a:r>
            <a:r>
              <a:rPr lang="ru-RU" dirty="0" err="1"/>
              <a:t>стэнфордским</a:t>
            </a:r>
            <a:r>
              <a:rPr lang="ru-RU" dirty="0"/>
              <a:t> программам, не покидая кабинеты компаний» — и все это полвека назад! К 1961 году в программе участвовали 32 компании и 400 сотрудников, и в последующие десятилетия их число постоянно росло. Таким образом, Стэнфорд соединился с долиной, даже, можно сказать, был вмонтирован в ее структуру.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В-третьих</a:t>
            </a:r>
            <a:r>
              <a:rPr lang="ru-RU" dirty="0"/>
              <a:t>, </a:t>
            </a:r>
            <a:r>
              <a:rPr lang="ru-RU" dirty="0" err="1"/>
              <a:t>Терман</a:t>
            </a:r>
            <a:r>
              <a:rPr lang="ru-RU" dirty="0"/>
              <a:t> спонсировал </a:t>
            </a:r>
            <a:r>
              <a:rPr lang="ru-RU" b="1" dirty="0">
                <a:solidFill>
                  <a:srgbClr val="FF0000"/>
                </a:solidFill>
              </a:rPr>
              <a:t>индустриальный парк, </a:t>
            </a:r>
            <a:r>
              <a:rPr lang="ru-RU" dirty="0"/>
              <a:t>основан­ный неподалеку от университета, парк, в котором «право аренды предоставлялось только тем техническим компаниям, которые могли бы способствовать развитию университета». С 1955 по 1961 год парк вырос в размерах с 220 до более чем 650 акров, где размещались 25 компаний, в которых работали 11 000 человек. 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3397</Words>
  <Application>Microsoft Office PowerPoint</Application>
  <PresentationFormat>Экран (4:3)</PresentationFormat>
  <Paragraphs>96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Calibri</vt:lpstr>
      <vt:lpstr>Arial</vt:lpstr>
      <vt:lpstr>Arial Black</vt:lpstr>
      <vt:lpstr>Тема Office</vt:lpstr>
      <vt:lpstr>Генетическое предпринимательство американских университетов</vt:lpstr>
      <vt:lpstr>Слайд 2</vt:lpstr>
      <vt:lpstr>Слайд 3</vt:lpstr>
      <vt:lpstr>Слайд 4</vt:lpstr>
      <vt:lpstr>шесть примеров, которые, каждый по-своему, демонстрируют высокий уровень местной инициативы и самоопределения</vt:lpstr>
      <vt:lpstr>Стэнфорд</vt:lpstr>
      <vt:lpstr>Стэнфорд</vt:lpstr>
      <vt:lpstr>Стэнфорд</vt:lpstr>
      <vt:lpstr>Стэнфорд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МТИ</vt:lpstr>
      <vt:lpstr>МТИ</vt:lpstr>
      <vt:lpstr>МТИ</vt:lpstr>
      <vt:lpstr>МТИ</vt:lpstr>
      <vt:lpstr>Слайд 21</vt:lpstr>
      <vt:lpstr>Слайд 22</vt:lpstr>
      <vt:lpstr>Слайд 23</vt:lpstr>
      <vt:lpstr>Мичиганский университет</vt:lpstr>
      <vt:lpstr>Мичиганский университет</vt:lpstr>
      <vt:lpstr>Мичиганский университет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Генетическое предпринимательство американских университетов</dc:title>
  <dc:creator>PROF</dc:creator>
  <cp:lastModifiedBy>chybenko</cp:lastModifiedBy>
  <cp:revision>21</cp:revision>
  <dcterms:created xsi:type="dcterms:W3CDTF">2015-05-19T03:51:48Z</dcterms:created>
  <dcterms:modified xsi:type="dcterms:W3CDTF">2015-05-19T10:27:52Z</dcterms:modified>
</cp:coreProperties>
</file>